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sldIdLst>
    <p:sldId id="256" r:id="rId4"/>
    <p:sldId id="259" r:id="rId5"/>
    <p:sldId id="308" r:id="rId6"/>
    <p:sldId id="261" r:id="rId7"/>
    <p:sldId id="266" r:id="rId8"/>
    <p:sldId id="267" r:id="rId9"/>
    <p:sldId id="264" r:id="rId10"/>
    <p:sldId id="268" r:id="rId11"/>
    <p:sldId id="269" r:id="rId12"/>
    <p:sldId id="271" r:id="rId13"/>
    <p:sldId id="262" r:id="rId14"/>
    <p:sldId id="300" r:id="rId15"/>
    <p:sldId id="272" r:id="rId16"/>
    <p:sldId id="273" r:id="rId17"/>
    <p:sldId id="277" r:id="rId18"/>
    <p:sldId id="275" r:id="rId19"/>
    <p:sldId id="305" r:id="rId20"/>
    <p:sldId id="276" r:id="rId21"/>
    <p:sldId id="307" r:id="rId22"/>
    <p:sldId id="278" r:id="rId23"/>
    <p:sldId id="281" r:id="rId24"/>
    <p:sldId id="290" r:id="rId25"/>
    <p:sldId id="291" r:id="rId26"/>
    <p:sldId id="284" r:id="rId27"/>
    <p:sldId id="279" r:id="rId28"/>
    <p:sldId id="289" r:id="rId29"/>
    <p:sldId id="283" r:id="rId30"/>
    <p:sldId id="280" r:id="rId31"/>
    <p:sldId id="282" r:id="rId32"/>
    <p:sldId id="294" r:id="rId33"/>
    <p:sldId id="306" r:id="rId34"/>
    <p:sldId id="295" r:id="rId35"/>
    <p:sldId id="297" r:id="rId36"/>
    <p:sldId id="287" r:id="rId37"/>
    <p:sldId id="288" r:id="rId38"/>
    <p:sldId id="301" r:id="rId39"/>
    <p:sldId id="302" r:id="rId40"/>
    <p:sldId id="303" r:id="rId41"/>
    <p:sldId id="304" r:id="rId42"/>
    <p:sldId id="292" r:id="rId43"/>
    <p:sldId id="25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16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3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90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2A168-BFF1-46A7-8272-F9799612983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92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27432-AB89-483B-9090-1A5E3B1EDCA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47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F1AEC-96DC-409A-AC40-82A04DB1F7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4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CBBC7-C3CD-440A-9A27-AC3C69BD29A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4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53417-6D9B-4116-AEA5-B9585F2D23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0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D7D4A-8BE4-4B64-9E9A-5928320D41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05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7C195-E557-4E2B-AE5E-2C74945945A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0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B3F05-4F5C-4E71-AFDA-C68D87E94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0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56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600DB-A6A4-4283-B8CC-7E6D1DE443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88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953A-5218-4DCE-8B5C-E48F89B2A49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6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7C8F6-7EFD-495F-9FD3-6299ADE555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04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0ED4C6-781F-4007-AB41-AF80297AD21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93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7A0FA8D-CE1F-4FE1-B4E8-74DB2449BB8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21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1C0DA8-287B-4A63-A263-74CBAFB0FF0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35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332B7C-29B8-4ABE-8BEB-774DB2EB8FA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3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2A168-BFF1-46A7-8272-F9799612983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26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27432-AB89-483B-9090-1A5E3B1EDCA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89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F1AEC-96DC-409A-AC40-82A04DB1F7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9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160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CBBC7-C3CD-440A-9A27-AC3C69BD29A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19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53417-6D9B-4116-AEA5-B9585F2D23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22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D7D4A-8BE4-4B64-9E9A-5928320D41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0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7C195-E557-4E2B-AE5E-2C74945945A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05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B3F05-4F5C-4E71-AFDA-C68D87E94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44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600DB-A6A4-4283-B8CC-7E6D1DE443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69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953A-5218-4DCE-8B5C-E48F89B2A49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94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7C8F6-7EFD-495F-9FD3-6299ADE555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73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0ED4C6-781F-4007-AB41-AF80297AD21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15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7A0FA8D-CE1F-4FE1-B4E8-74DB2449BB8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2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244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1C0DA8-287B-4A63-A263-74CBAFB0FF0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55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332B7C-29B8-4ABE-8BEB-774DB2EB8FA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4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3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32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8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64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33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1AC6B-4505-4472-9A0B-B7BCFD79CC50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21F6-200F-4F8E-8B6A-090E6CC74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6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8FC60-B9E1-4308-93C3-A31DA62B52C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7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8FC60-B9E1-4308-93C3-A31DA62B52C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5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5129" r="3755" b="4396"/>
          <a:stretch/>
        </p:blipFill>
        <p:spPr bwMode="auto">
          <a:xfrm>
            <a:off x="-33334" y="35294"/>
            <a:ext cx="9144000" cy="268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967335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92D050"/>
                </a:solidFill>
              </a:rPr>
              <a:t>экологический проект</a:t>
            </a:r>
            <a:endParaRPr lang="ru-RU" sz="4800" i="1" dirty="0" smtClean="0">
              <a:solidFill>
                <a:srgbClr val="00B050"/>
              </a:solidFill>
            </a:endParaRPr>
          </a:p>
          <a:p>
            <a:pPr algn="ctr"/>
            <a:r>
              <a:rPr lang="ru-RU" sz="4800" dirty="0" smtClean="0">
                <a:solidFill>
                  <a:srgbClr val="00B050"/>
                </a:solidFill>
              </a:rPr>
              <a:t> </a:t>
            </a:r>
            <a:r>
              <a:rPr lang="ru-RU" sz="4800" b="1" dirty="0" smtClean="0">
                <a:solidFill>
                  <a:srgbClr val="00B050"/>
                </a:solidFill>
              </a:rPr>
              <a:t>«Бумаге – вторую жизнь».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79" y="4535099"/>
            <a:ext cx="2637458" cy="232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7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820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Факт 5: </a:t>
            </a:r>
            <a:r>
              <a:rPr lang="ru-RU" sz="4000" dirty="0">
                <a:solidFill>
                  <a:srgbClr val="00B050"/>
                </a:solidFill>
              </a:rPr>
              <a:t>Н</a:t>
            </a:r>
            <a:r>
              <a:rPr lang="ru-RU" sz="4000" dirty="0" smtClean="0">
                <a:solidFill>
                  <a:srgbClr val="00B050"/>
                </a:solidFill>
              </a:rPr>
              <a:t>емного искусства</a:t>
            </a:r>
          </a:p>
          <a:p>
            <a:pPr algn="ctr"/>
            <a:r>
              <a:rPr lang="ru-RU" dirty="0" smtClean="0"/>
              <a:t>Однако макулатуру можно не только подвергать переработке для получения новой продукции, но и использовать в качестве материалов для творчества. Так американский скульптор </a:t>
            </a:r>
            <a:r>
              <a:rPr lang="en-US" dirty="0" smtClean="0"/>
              <a:t>Nick Georgiou </a:t>
            </a:r>
            <a:r>
              <a:rPr lang="ru-RU" dirty="0" smtClean="0"/>
              <a:t>создает из старых газет причудливые скульптуры и устраивает их выставки прямо на улицах. А художник Юн-</a:t>
            </a:r>
            <a:r>
              <a:rPr lang="ru-RU" dirty="0" err="1" smtClean="0"/>
              <a:t>Ву</a:t>
            </a:r>
            <a:r>
              <a:rPr lang="ru-RU" dirty="0" smtClean="0"/>
              <a:t> </a:t>
            </a:r>
            <a:r>
              <a:rPr lang="ru-RU" dirty="0" err="1" smtClean="0"/>
              <a:t>Чо</a:t>
            </a:r>
            <a:r>
              <a:rPr lang="ru-RU" dirty="0" smtClean="0"/>
              <a:t> превращает бумажные отходы в будоражащие воображение инсталляции.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" y="4442243"/>
            <a:ext cx="3619213" cy="239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2" y="2188511"/>
            <a:ext cx="1874355" cy="223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4" b="15715"/>
          <a:stretch/>
        </p:blipFill>
        <p:spPr bwMode="auto">
          <a:xfrm>
            <a:off x="3681213" y="2605333"/>
            <a:ext cx="3402090" cy="369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 b="16932"/>
          <a:stretch/>
        </p:blipFill>
        <p:spPr bwMode="auto">
          <a:xfrm>
            <a:off x="6757934" y="2258187"/>
            <a:ext cx="2260742" cy="192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 b="6031"/>
          <a:stretch/>
        </p:blipFill>
        <p:spPr bwMode="auto">
          <a:xfrm>
            <a:off x="6757935" y="4423852"/>
            <a:ext cx="2185798" cy="235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7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50924"/>
            <a:ext cx="2857783" cy="428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t="5312" r="73061" b="7143"/>
          <a:stretch/>
        </p:blipFill>
        <p:spPr bwMode="auto">
          <a:xfrm>
            <a:off x="0" y="0"/>
            <a:ext cx="3101722" cy="371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341242"/>
            <a:ext cx="7164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ПОКАЖИ СВОЮ КУЛЬТУРУ! Собирай  МАКУЛАТУРУ </a:t>
            </a:r>
            <a:r>
              <a:rPr lang="ru-RU" sz="2400" dirty="0" smtClean="0">
                <a:solidFill>
                  <a:srgbClr val="FF0000"/>
                </a:solidFill>
              </a:rPr>
              <a:t>!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49260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89040"/>
            <a:ext cx="3908028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0595"/>
            <a:ext cx="9080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25887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В назначенный деть принести  накопленные материалы в своё образовательное учреждение, где проходит взвешивание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27897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16" y="1916832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«Лучшее учреждение»</a:t>
            </a:r>
          </a:p>
          <a:p>
            <a:pPr algn="ctr"/>
            <a:r>
              <a:rPr lang="ru-RU" sz="2800" dirty="0" smtClean="0"/>
              <a:t> (общеобразовательное учреждение, собравшее наибольшее количество макулатуры)</a:t>
            </a:r>
          </a:p>
          <a:p>
            <a:endParaRPr lang="ru-RU" sz="2800" dirty="0" smtClean="0"/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«Лучший класс/группа» </a:t>
            </a:r>
          </a:p>
          <a:p>
            <a:pPr algn="ctr"/>
            <a:r>
              <a:rPr lang="ru-RU" sz="2800" dirty="0" smtClean="0"/>
              <a:t>(класс/группа, собравший наибольшее </a:t>
            </a:r>
          </a:p>
          <a:p>
            <a:pPr algn="ctr"/>
            <a:r>
              <a:rPr lang="ru-RU" sz="2800" dirty="0" smtClean="0"/>
              <a:t>количество макулатуры)</a:t>
            </a:r>
          </a:p>
          <a:p>
            <a:endParaRPr lang="ru-RU" sz="2800" dirty="0" smtClean="0"/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«Активный сборщик макулатуры» </a:t>
            </a:r>
          </a:p>
          <a:p>
            <a:pPr algn="ctr"/>
            <a:r>
              <a:rPr lang="ru-RU" sz="2800" dirty="0" smtClean="0"/>
              <a:t>(учащийся, собравший наибольшее </a:t>
            </a:r>
          </a:p>
          <a:p>
            <a:pPr algn="ctr"/>
            <a:r>
              <a:rPr lang="ru-RU" sz="2800" dirty="0" smtClean="0"/>
              <a:t>количество макулатуры)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251314"/>
            <a:ext cx="4125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/>
              <a:t>Номинации:</a:t>
            </a:r>
            <a:endParaRPr lang="ru-RU" sz="5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6411" r="73644" b="6043"/>
          <a:stretch/>
        </p:blipFill>
        <p:spPr bwMode="auto">
          <a:xfrm>
            <a:off x="27046" y="-5882"/>
            <a:ext cx="2093210" cy="2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81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34"/>
          <a:stretch/>
        </p:blipFill>
        <p:spPr bwMode="auto">
          <a:xfrm>
            <a:off x="323528" y="4608849"/>
            <a:ext cx="8712968" cy="21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404664"/>
            <a:ext cx="5502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Батарейки сдавайтесь!!!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4" b="9341"/>
          <a:stretch/>
        </p:blipFill>
        <p:spPr bwMode="auto">
          <a:xfrm>
            <a:off x="1403648" y="1412776"/>
            <a:ext cx="6453698" cy="274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8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Взглянув на обычную пальчиковую батарейку, вы всегда увидите на ней этот знак:</a:t>
            </a:r>
            <a:endParaRPr lang="ru-RU" sz="28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3" y="2420888"/>
            <a:ext cx="4144094" cy="414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13" y="2852936"/>
            <a:ext cx="4762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1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1068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1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Использованные батарейки содержат тяжелые металлы, которые загрязняют окружающую среду</a:t>
            </a:r>
            <a:r>
              <a:rPr lang="ru-RU" sz="3200" dirty="0" smtClean="0"/>
              <a:t>. </a:t>
            </a:r>
            <a:endParaRPr lang="ru-RU" sz="32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0738"/>
            <a:ext cx="8778147" cy="574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0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" y="3721596"/>
            <a:ext cx="4729048" cy="314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962128" cy="37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" y="548680"/>
            <a:ext cx="3723345" cy="248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7"/>
          <a:stretch/>
        </p:blipFill>
        <p:spPr bwMode="auto">
          <a:xfrm>
            <a:off x="5220072" y="3933056"/>
            <a:ext cx="3384376" cy="268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46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4888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Советы:</a:t>
            </a:r>
            <a:endParaRPr lang="ru-RU" sz="4000" dirty="0">
              <a:solidFill>
                <a:srgbClr val="FF0000"/>
              </a:solidFill>
            </a:endParaRP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Отдавайте предпочтение технике, которая работает от сети и не требует использования батареек.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Используйте перезаряжающиеся аккумуляторные батарейки.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 Если пунктов сбора и специальных емкостей поблизости от дома нет, собирайте батарейки в контейнеры</a:t>
            </a:r>
            <a:endParaRPr lang="ru-RU" sz="20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95" y="4824535"/>
            <a:ext cx="2711287" cy="203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7008"/>
          <a:stretch/>
        </p:blipFill>
        <p:spPr bwMode="auto">
          <a:xfrm>
            <a:off x="7668344" y="260648"/>
            <a:ext cx="1328057" cy="255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03" y="4319718"/>
            <a:ext cx="3384376" cy="25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3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4"/>
          <a:stretch/>
        </p:blipFill>
        <p:spPr bwMode="auto">
          <a:xfrm>
            <a:off x="2088502" y="116632"/>
            <a:ext cx="5328592" cy="655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548680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8800" b="1" dirty="0" smtClean="0">
                <a:solidFill>
                  <a:srgbClr val="00B050"/>
                </a:solidFill>
              </a:rPr>
              <a:t>5</a:t>
            </a:r>
            <a:r>
              <a:rPr lang="ru-RU" sz="4800" b="1" dirty="0" smtClean="0">
                <a:solidFill>
                  <a:srgbClr val="92D050"/>
                </a:solidFill>
              </a:rPr>
              <a:t> фактов про МАКУЛАТУРУ</a:t>
            </a:r>
            <a:endParaRPr lang="ru-RU" sz="4800" b="1" dirty="0">
              <a:solidFill>
                <a:srgbClr val="92D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3894"/>
            <a:ext cx="9144000" cy="412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2319" b="39699"/>
          <a:stretch/>
        </p:blipFill>
        <p:spPr bwMode="auto">
          <a:xfrm>
            <a:off x="-28667" y="4005064"/>
            <a:ext cx="9144000" cy="294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25" y="4005064"/>
            <a:ext cx="1872208" cy="19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28"/>
            <a:ext cx="4037436" cy="401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1844824"/>
            <a:ext cx="4804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B050"/>
                </a:solidFill>
                <a:latin typeface="Gabriola" panose="04040605051002020D02" pitchFamily="82" charset="0"/>
              </a:rPr>
              <a:t>Викторина</a:t>
            </a:r>
            <a:endParaRPr lang="ru-RU" sz="9600" dirty="0">
              <a:solidFill>
                <a:srgbClr val="00B05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1.Расшифруйте </a:t>
            </a:r>
            <a:r>
              <a:rPr lang="ru-RU" sz="4800" dirty="0"/>
              <a:t>аббревиатуру «ТБО</a:t>
            </a:r>
            <a:r>
              <a:rPr lang="ru-RU" sz="4800" dirty="0" smtClean="0"/>
              <a:t>»?</a:t>
            </a:r>
            <a:endParaRPr lang="ru-RU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4"/>
          <a:stretch/>
        </p:blipFill>
        <p:spPr bwMode="auto">
          <a:xfrm>
            <a:off x="2164652" y="2547494"/>
            <a:ext cx="4762500" cy="430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3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Твёрдые бытовые отходы (ТБО, бытовой мусор) — </a:t>
            </a:r>
            <a:r>
              <a:rPr lang="ru-RU" sz="2400" dirty="0"/>
              <a:t>предметы или товары, потерявшие потребительские свойства, наибольшая часть отходов потребления.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24" y="1995230"/>
            <a:ext cx="5577696" cy="471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34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ОТХОДЫ = РУСУРСЫ+ЭНЕРГИЯ+ТРУД+ДЕНЬГИ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552728" cy="513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6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2.Какой </a:t>
            </a:r>
            <a:r>
              <a:rPr lang="ru-RU" sz="4800" dirty="0"/>
              <a:t>вид природных ресурсов используется для изготовления пластика?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30513"/>
            <a:ext cx="4968552" cy="395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2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smtClean="0"/>
              <a:t>3.Сколько </a:t>
            </a:r>
            <a:r>
              <a:rPr lang="ru-RU" sz="6000" dirty="0"/>
              <a:t>лет разлагаются стеклянные </a:t>
            </a:r>
            <a:r>
              <a:rPr lang="ru-RU" sz="6000" dirty="0" smtClean="0"/>
              <a:t>бутылки</a:t>
            </a:r>
            <a:r>
              <a:rPr lang="ru-RU" sz="6000" dirty="0"/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62" y="3140247"/>
            <a:ext cx="4963392" cy="371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1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08720"/>
            <a:ext cx="889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/>
              <a:t>4. Что такое рециклинг?</a:t>
            </a:r>
            <a:endParaRPr lang="ru-RU" sz="6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657700" cy="46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6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/>
              <a:t>	</a:t>
            </a:r>
            <a:r>
              <a:rPr lang="ru-RU" sz="6000" dirty="0" smtClean="0"/>
              <a:t>5.</a:t>
            </a:r>
            <a:r>
              <a:rPr lang="ru-RU" sz="5400" dirty="0" smtClean="0"/>
              <a:t>Что </a:t>
            </a:r>
            <a:r>
              <a:rPr lang="ru-RU" sz="5400" dirty="0"/>
              <a:t>означает этот знак?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85964"/>
            <a:ext cx="5485792" cy="365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63701"/>
            <a:ext cx="38655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2200" y="5589240"/>
            <a:ext cx="28358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Производство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новых </a:t>
            </a:r>
            <a:r>
              <a:rPr lang="ru-RU" sz="3200" b="1" dirty="0">
                <a:solidFill>
                  <a:srgbClr val="FF0000"/>
                </a:solidFill>
              </a:rPr>
              <a:t>товаров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15719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Покупка </a:t>
            </a:r>
            <a:r>
              <a:rPr lang="ru-RU" sz="2800" b="1" dirty="0" smtClean="0">
                <a:solidFill>
                  <a:srgbClr val="00B050"/>
                </a:solidFill>
              </a:rPr>
              <a:t>товаров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>
                <a:solidFill>
                  <a:srgbClr val="00B050"/>
                </a:solidFill>
              </a:rPr>
              <a:t>из переработанных </a:t>
            </a:r>
            <a:endParaRPr lang="ru-RU" sz="2800" b="1" dirty="0" smtClean="0">
              <a:solidFill>
                <a:srgbClr val="00B050"/>
              </a:solidFill>
            </a:endParaRPr>
          </a:p>
          <a:p>
            <a:r>
              <a:rPr lang="ru-RU" sz="2800" b="1" dirty="0" smtClean="0">
                <a:solidFill>
                  <a:srgbClr val="00B050"/>
                </a:solidFill>
              </a:rPr>
              <a:t>материалов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9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08720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6.Почему нельзя сжигать мусор?</a:t>
            </a:r>
            <a:endParaRPr lang="ru-RU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3816424" cy="404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8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7.Как </a:t>
            </a:r>
            <a:r>
              <a:rPr lang="ru-RU" sz="4000" dirty="0"/>
              <a:t>называется место для захоронения отходов, построенное с соблюдением всех норм безопасности для природы и человека?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88773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Макулатура-…….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55986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(</a:t>
            </a:r>
            <a:r>
              <a:rPr lang="ru-RU" sz="3600" dirty="0"/>
              <a:t>от лат. </a:t>
            </a:r>
            <a:r>
              <a:rPr lang="ru-RU" sz="3600" dirty="0" err="1"/>
              <a:t>maculo</a:t>
            </a:r>
            <a:r>
              <a:rPr lang="ru-RU" sz="3600" dirty="0"/>
              <a:t> - пачкаю) отслужившие свой срок изделия из бумаги и картона, изделия полиграфических предприятий и т. д., используемые в качестве вторичного сырья на бумажных фабриках.</a:t>
            </a:r>
          </a:p>
        </p:txBody>
      </p:sp>
    </p:spTree>
    <p:extLst>
      <p:ext uri="{BB962C8B-B14F-4D97-AF65-F5344CB8AC3E}">
        <p14:creationId xmlns:p14="http://schemas.microsoft.com/office/powerpoint/2010/main" val="23370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08309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Отходы, </a:t>
            </a:r>
            <a:r>
              <a:rPr lang="ru-RU" sz="2800" dirty="0" smtClean="0"/>
              <a:t>сортируют, </a:t>
            </a:r>
            <a:r>
              <a:rPr lang="ru-RU" sz="2800" dirty="0" smtClean="0"/>
              <a:t>компактеры уплотняют  мусор  </a:t>
            </a:r>
            <a:r>
              <a:rPr lang="ru-RU" sz="2800" dirty="0" smtClean="0"/>
              <a:t>в </a:t>
            </a:r>
            <a:r>
              <a:rPr lang="ru-RU" sz="2800" dirty="0"/>
              <a:t>4 раза </a:t>
            </a:r>
            <a:r>
              <a:rPr lang="ru-RU" sz="2800" dirty="0" smtClean="0"/>
              <a:t>и вывозятся тягачами </a:t>
            </a:r>
            <a:r>
              <a:rPr lang="ru-RU" sz="2800" dirty="0"/>
              <a:t>«Вольво» в 40-футовых контейнерах на полигон ТБО.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9" y="2276872"/>
            <a:ext cx="891337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09" y="4797152"/>
            <a:ext cx="2953196" cy="199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411" y="197911"/>
            <a:ext cx="8838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Мусороперегрузочная станция </a:t>
            </a:r>
            <a:r>
              <a:rPr lang="ru-RU" sz="3600" dirty="0"/>
              <a:t>«Северная</a:t>
            </a:r>
            <a:r>
              <a:rPr lang="ru-RU" sz="3600" dirty="0" smtClean="0"/>
              <a:t>»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983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9" y="2264767"/>
            <a:ext cx="3514259" cy="23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" y="0"/>
            <a:ext cx="3514408" cy="226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476672"/>
            <a:ext cx="54360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въезде на полигон тягачи проходят через контрольно-пропускной пункт с автовесами и установкой радиационного контроля.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В случае несоответствия поставляемых отходов паспортным данным, отходы на полигон не принимаются.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Установка </a:t>
            </a:r>
            <a:r>
              <a:rPr lang="ru-RU" dirty="0"/>
              <a:t>поднимается и отходы высыпаются на секцию, где уплотнение отходов производится колесным </a:t>
            </a:r>
            <a:r>
              <a:rPr lang="ru-RU" dirty="0" err="1"/>
              <a:t>компактором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После разгрузки, трейлеры </a:t>
            </a:r>
            <a:r>
              <a:rPr lang="ru-RU" dirty="0" smtClean="0"/>
              <a:t>проезжают </a:t>
            </a:r>
            <a:r>
              <a:rPr lang="ru-RU" dirty="0"/>
              <a:t>через дезинфицирующую ванну, </a:t>
            </a:r>
            <a:r>
              <a:rPr lang="ru-RU" dirty="0" smtClean="0"/>
              <a:t>наполненную 3</a:t>
            </a:r>
            <a:r>
              <a:rPr lang="ru-RU" dirty="0"/>
              <a:t>%-м раствором лизола, для обмыва ходовой части во избежание выноса загрязнений за территорию полигона.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" y="4622179"/>
            <a:ext cx="3469769" cy="223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8.Чем отличается свалка от полигона?</a:t>
            </a:r>
            <a:endParaRPr lang="ru-RU" sz="4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9" y="1508246"/>
            <a:ext cx="3321243" cy="260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63394"/>
            <a:ext cx="3456384" cy="234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9" y="4145665"/>
            <a:ext cx="3456384" cy="261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221089"/>
            <a:ext cx="3509391" cy="253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35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A49A-9AD3-4F9B-A152-F695E1925842}" type="slidenum">
              <a:rPr lang="ru-RU" altLang="ru-RU">
                <a:solidFill>
                  <a:srgbClr val="000000"/>
                </a:solidFill>
              </a:rPr>
              <a:pPr/>
              <a:t>33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40292" name="Picture 4" descr="CIMG0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3" name="Picture 5" descr="CIMG0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3" t="15919" r="29616" b="76555"/>
          <a:stretch>
            <a:fillRect/>
          </a:stretch>
        </p:blipFill>
        <p:spPr bwMode="auto">
          <a:xfrm>
            <a:off x="1187450" y="2636838"/>
            <a:ext cx="2808288" cy="266382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4" name="Line 6"/>
          <p:cNvSpPr>
            <a:spLocks noChangeShapeType="1"/>
          </p:cNvSpPr>
          <p:nvPr/>
        </p:nvSpPr>
        <p:spPr bwMode="auto">
          <a:xfrm flipH="1">
            <a:off x="3995738" y="1557338"/>
            <a:ext cx="1871662" cy="10795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5797550" y="981075"/>
            <a:ext cx="719138" cy="72072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 animBg="1"/>
      <p:bldP spid="14029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7667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9.Самый </a:t>
            </a:r>
            <a:r>
              <a:rPr lang="ru-RU" sz="4800" dirty="0"/>
              <a:t>распространенный вид мелкого мусора в </a:t>
            </a:r>
            <a:r>
              <a:rPr lang="ru-RU" sz="4800" dirty="0" smtClean="0"/>
              <a:t>мире?</a:t>
            </a:r>
            <a:endParaRPr lang="ru-RU" sz="4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4" b="23861"/>
          <a:stretch/>
        </p:blipFill>
        <p:spPr bwMode="auto">
          <a:xfrm>
            <a:off x="2051720" y="2046332"/>
            <a:ext cx="5256584" cy="34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5499517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в природе сигаретный фильтр разлагается в течение 10 лет.</a:t>
            </a:r>
          </a:p>
        </p:txBody>
      </p:sp>
    </p:spTree>
    <p:extLst>
      <p:ext uri="{BB962C8B-B14F-4D97-AF65-F5344CB8AC3E}">
        <p14:creationId xmlns:p14="http://schemas.microsoft.com/office/powerpoint/2010/main" val="24144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372" y="476672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/>
              <a:t>10.Что изучает наука </a:t>
            </a:r>
            <a:r>
              <a:rPr lang="ru-RU" sz="5400" dirty="0"/>
              <a:t>г</a:t>
            </a:r>
            <a:r>
              <a:rPr lang="ru-RU" sz="5400" dirty="0" smtClean="0"/>
              <a:t>арбология ?</a:t>
            </a:r>
            <a:endParaRPr lang="ru-RU" sz="5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4" b="41359"/>
          <a:stretch/>
        </p:blipFill>
        <p:spPr bwMode="auto">
          <a:xfrm>
            <a:off x="971600" y="4725142"/>
            <a:ext cx="7694680" cy="21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7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916832"/>
            <a:ext cx="317023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54500"/>
            <a:ext cx="354806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80256"/>
            <a:ext cx="276860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4" y="2132856"/>
            <a:ext cx="256657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4" y="5114326"/>
            <a:ext cx="2406961" cy="15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035" y="260648"/>
            <a:ext cx="84259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11.Что объединяет эти предметы?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676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8541"/>
            <a:ext cx="5425954" cy="15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92696"/>
            <a:ext cx="1181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92494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  <a:p>
            <a:r>
              <a:rPr lang="ru-RU" b="1" dirty="0">
                <a:solidFill>
                  <a:srgbClr val="FF0000"/>
                </a:solidFill>
              </a:rPr>
              <a:t>КЛАСС ОПАСНОСТИ 1.</a:t>
            </a:r>
          </a:p>
          <a:p>
            <a:r>
              <a:rPr lang="ru-RU" dirty="0" smtClean="0"/>
              <a:t>-Ртутьсодержащие </a:t>
            </a:r>
            <a:r>
              <a:rPr lang="ru-RU" dirty="0"/>
              <a:t>отходы:</a:t>
            </a:r>
          </a:p>
          <a:p>
            <a:r>
              <a:rPr lang="ru-RU" dirty="0"/>
              <a:t>-Люминесцентные и ртутные лампы</a:t>
            </a:r>
          </a:p>
          <a:p>
            <a:r>
              <a:rPr lang="ru-RU" dirty="0"/>
              <a:t>-Термометры</a:t>
            </a:r>
          </a:p>
          <a:p>
            <a:r>
              <a:rPr lang="ru-RU" dirty="0" smtClean="0"/>
              <a:t>-Гальванические </a:t>
            </a:r>
            <a:r>
              <a:rPr lang="ru-RU" dirty="0"/>
              <a:t>элементы</a:t>
            </a:r>
          </a:p>
          <a:p>
            <a:r>
              <a:rPr lang="ru-RU" dirty="0" smtClean="0"/>
              <a:t>-Различные </a:t>
            </a:r>
            <a:r>
              <a:rPr lang="ru-RU" dirty="0"/>
              <a:t>приборы (манометры, барометры)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-44784" r="-7755" b="55008"/>
          <a:stretch/>
        </p:blipFill>
        <p:spPr bwMode="auto">
          <a:xfrm>
            <a:off x="4842722" y="-1758144"/>
            <a:ext cx="3810000" cy="836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5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89"/>
          <a:stretch/>
        </p:blipFill>
        <p:spPr bwMode="auto">
          <a:xfrm>
            <a:off x="611560" y="116632"/>
            <a:ext cx="6912767" cy="566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17"/>
          <a:stretch/>
        </p:blipFill>
        <p:spPr bwMode="auto">
          <a:xfrm>
            <a:off x="4984618" y="5038461"/>
            <a:ext cx="4127401" cy="176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2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Отдыхай культур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61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5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0" name="Picture 4" descr="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0"/>
            <a:ext cx="2449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888" y="260648"/>
            <a:ext cx="8676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Факт 1: Сделайте вдох</a:t>
            </a:r>
          </a:p>
          <a:p>
            <a:pPr algn="ctr"/>
            <a:r>
              <a:rPr lang="ru-RU" sz="2000" dirty="0" smtClean="0"/>
              <a:t>Ничего особенного не произошло? Да, но мы дышим  кислородом, а способствуют его выработке деревья, которые беспощадно вырубаются, чтобы обеспечить сырьем целлюлозно-бумажную отрасль. Древесину может заменить -макулатура. </a:t>
            </a:r>
            <a:endParaRPr lang="ru-RU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2068" r="1975" b="8945"/>
          <a:stretch/>
        </p:blipFill>
        <p:spPr bwMode="auto">
          <a:xfrm>
            <a:off x="899592" y="2121796"/>
            <a:ext cx="7848872" cy="473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07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336681"/>
            <a:ext cx="69175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«</a:t>
            </a:r>
            <a:r>
              <a:rPr lang="ru-RU" sz="4000" dirty="0">
                <a:solidFill>
                  <a:srgbClr val="FF0000"/>
                </a:solidFill>
              </a:rPr>
              <a:t>Полимеру – новую жизнь», </a:t>
            </a:r>
            <a:endParaRPr lang="ru-RU" sz="4000" dirty="0" smtClean="0">
              <a:solidFill>
                <a:srgbClr val="FF0000"/>
              </a:solidFill>
            </a:endParaRPr>
          </a:p>
          <a:p>
            <a:r>
              <a:rPr lang="ru-RU" sz="4000" dirty="0" smtClean="0">
                <a:solidFill>
                  <a:srgbClr val="00B050"/>
                </a:solidFill>
              </a:rPr>
              <a:t>«</a:t>
            </a:r>
            <a:r>
              <a:rPr lang="ru-RU" sz="4000" dirty="0">
                <a:solidFill>
                  <a:srgbClr val="00B050"/>
                </a:solidFill>
              </a:rPr>
              <a:t>Бумажный бум</a:t>
            </a:r>
            <a:r>
              <a:rPr lang="ru-RU" sz="4000" dirty="0" smtClean="0">
                <a:solidFill>
                  <a:srgbClr val="00B050"/>
                </a:solidFill>
              </a:rPr>
              <a:t>»</a:t>
            </a:r>
          </a:p>
          <a:p>
            <a:r>
              <a:rPr lang="ru-RU" sz="4000" dirty="0" smtClean="0">
                <a:solidFill>
                  <a:schemeClr val="accent1"/>
                </a:solidFill>
              </a:rPr>
              <a:t>«</a:t>
            </a:r>
            <a:r>
              <a:rPr lang="ru-RU" sz="4000" dirty="0" err="1">
                <a:solidFill>
                  <a:schemeClr val="accent1"/>
                </a:solidFill>
              </a:rPr>
              <a:t>Стекломир</a:t>
            </a:r>
            <a:r>
              <a:rPr lang="ru-RU" sz="4000" dirty="0" smtClean="0">
                <a:solidFill>
                  <a:schemeClr val="accent1"/>
                </a:solidFill>
              </a:rPr>
              <a:t>»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>
                <a:solidFill>
                  <a:srgbClr val="7030A0"/>
                </a:solidFill>
              </a:rPr>
              <a:t>«Арт-утиль». </a:t>
            </a:r>
            <a:endParaRPr lang="ru-RU" sz="4000" dirty="0" smtClean="0">
              <a:solidFill>
                <a:srgbClr val="7030A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445224"/>
            <a:ext cx="76538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http://www.kcdod.khb.ru/</a:t>
            </a: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7667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Краевой </a:t>
            </a:r>
            <a:r>
              <a:rPr lang="ru-RU" sz="3600" b="1" dirty="0"/>
              <a:t>конкурс творческих работ из твердых бытовых отходов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967" y="2924943"/>
            <a:ext cx="371951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0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9714"/>
          <a:stretch/>
        </p:blipFill>
        <p:spPr bwMode="auto">
          <a:xfrm>
            <a:off x="25694" y="0"/>
            <a:ext cx="9144000" cy="703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013176"/>
            <a:ext cx="80105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3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Одно взрослое дерево обеспечивает кислородом......человек?</a:t>
            </a:r>
            <a:endParaRPr lang="ru-RU" sz="4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7" y="1844824"/>
            <a:ext cx="3666223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383598" cy="338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038">
            <a:off x="3620355" y="2419264"/>
            <a:ext cx="2538974" cy="139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Равно 2"/>
          <p:cNvSpPr/>
          <p:nvPr/>
        </p:nvSpPr>
        <p:spPr>
          <a:xfrm>
            <a:off x="3563888" y="4437112"/>
            <a:ext cx="1800200" cy="1440160"/>
          </a:xfrm>
          <a:prstGeom prst="mathEqual">
            <a:avLst>
              <a:gd name="adj1" fmla="val 23520"/>
              <a:gd name="adj2" fmla="val 102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23"/>
          <a:stretch/>
        </p:blipFill>
        <p:spPr bwMode="auto">
          <a:xfrm rot="1362147">
            <a:off x="6981893" y="3654071"/>
            <a:ext cx="1030323" cy="51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86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С</a:t>
            </a:r>
            <a:r>
              <a:rPr lang="ru-RU" sz="4000" dirty="0" smtClean="0"/>
              <a:t>то килограмм вторичного сырья могут </a:t>
            </a:r>
            <a:r>
              <a:rPr lang="ru-RU" sz="4000" dirty="0" smtClean="0"/>
              <a:t>спасти-    одно </a:t>
            </a:r>
            <a:r>
              <a:rPr lang="ru-RU" sz="4000" dirty="0"/>
              <a:t>дерево!!!</a:t>
            </a:r>
          </a:p>
          <a:p>
            <a:endParaRPr lang="ru-RU" sz="400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3888432" cy="399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2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Факт 2: что в мусорном баке</a:t>
            </a:r>
          </a:p>
          <a:p>
            <a:pPr algn="ctr"/>
            <a:r>
              <a:rPr lang="ru-RU" sz="2000" dirty="0" smtClean="0"/>
              <a:t>Если проанализировать состав всех твердых бытовых отходов, то около 40</a:t>
            </a:r>
            <a:r>
              <a:rPr lang="ru-RU" sz="2000" dirty="0" smtClean="0"/>
              <a:t>%</a:t>
            </a:r>
          </a:p>
          <a:p>
            <a:pPr algn="ctr"/>
            <a:r>
              <a:rPr lang="ru-RU" sz="2000" dirty="0" smtClean="0"/>
              <a:t> ( примерно 120 кг в год) их </a:t>
            </a:r>
            <a:r>
              <a:rPr lang="ru-RU" sz="2000" dirty="0" smtClean="0"/>
              <a:t>будет составлять макулатура. </a:t>
            </a:r>
            <a:r>
              <a:rPr lang="ru-RU" sz="2000" dirty="0"/>
              <a:t>Т</a:t>
            </a:r>
            <a:r>
              <a:rPr lang="ru-RU" sz="2000" dirty="0" smtClean="0"/>
              <a:t>ак почему бы не сдавать бумажные отходы на переработку, вместо того, чтобы отправлять ее на свалки,?!</a:t>
            </a:r>
            <a:endParaRPr lang="ru-RU" sz="20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2" y="2842072"/>
            <a:ext cx="3112284" cy="32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е равно 5"/>
          <p:cNvSpPr/>
          <p:nvPr/>
        </p:nvSpPr>
        <p:spPr>
          <a:xfrm>
            <a:off x="3851920" y="4670039"/>
            <a:ext cx="2016224" cy="902501"/>
          </a:xfrm>
          <a:prstGeom prst="mathNotEqual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0"/>
          <a:stretch/>
        </p:blipFill>
        <p:spPr bwMode="auto">
          <a:xfrm>
            <a:off x="5877272" y="2348880"/>
            <a:ext cx="3266728" cy="424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15527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09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776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Факт 3: Про энергию</a:t>
            </a:r>
          </a:p>
          <a:p>
            <a:pPr algn="ctr"/>
            <a:r>
              <a:rPr lang="ru-RU" sz="2000" dirty="0" smtClean="0"/>
              <a:t>Сегодня, если использовать макулатуру вместо древесины, можно снизить затраты электроэнергии на производство продукции в 2 раза.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337180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82089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Факт 4: Экономя воды</a:t>
            </a:r>
          </a:p>
          <a:p>
            <a:pPr algn="ctr"/>
            <a:r>
              <a:rPr lang="ru-RU" dirty="0"/>
              <a:t>Е</a:t>
            </a:r>
            <a:r>
              <a:rPr lang="ru-RU" dirty="0" smtClean="0"/>
              <a:t>сли использовать тонну макулатуры, то можно сэкономить 200 м кубических воды, которая расходуется в процессе производства бумаги и картона.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2187734"/>
            <a:ext cx="6778749" cy="465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2768792</TotalTime>
  <Words>676</Words>
  <Application>Microsoft Office PowerPoint</Application>
  <PresentationFormat>Экран (4:3)</PresentationFormat>
  <Paragraphs>95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Тема Office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47</cp:revision>
  <dcterms:created xsi:type="dcterms:W3CDTF">2015-04-11T00:38:25Z</dcterms:created>
  <dcterms:modified xsi:type="dcterms:W3CDTF">2015-04-22T10:21:19Z</dcterms:modified>
</cp:coreProperties>
</file>